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8" r:id="rId4"/>
    <p:sldId id="348" r:id="rId5"/>
    <p:sldId id="259" r:id="rId6"/>
    <p:sldId id="332" r:id="rId7"/>
    <p:sldId id="335" r:id="rId8"/>
    <p:sldId id="349" r:id="rId9"/>
    <p:sldId id="353" r:id="rId10"/>
    <p:sldId id="351" r:id="rId11"/>
    <p:sldId id="350" r:id="rId12"/>
    <p:sldId id="354" r:id="rId13"/>
    <p:sldId id="343" r:id="rId14"/>
    <p:sldId id="261" r:id="rId15"/>
    <p:sldId id="262" r:id="rId16"/>
    <p:sldId id="330" r:id="rId17"/>
    <p:sldId id="331" r:id="rId18"/>
    <p:sldId id="356" r:id="rId19"/>
    <p:sldId id="358" r:id="rId20"/>
    <p:sldId id="263" r:id="rId21"/>
    <p:sldId id="264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FF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89263" autoAdjust="0"/>
  </p:normalViewPr>
  <p:slideViewPr>
    <p:cSldViewPr snapToGrid="0">
      <p:cViewPr varScale="1">
        <p:scale>
          <a:sx n="77" d="100"/>
          <a:sy n="77" d="100"/>
        </p:scale>
        <p:origin x="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8319F-4BFC-4548-87D9-76D7218AB5E8}" type="datetimeFigureOut">
              <a:rPr lang="zh-TW" altLang="en-US" smtClean="0"/>
              <a:t>2021/3/22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03B36-C97E-4D8A-B5EC-DA8F547723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752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FAFD2-BF0F-43DD-A3AB-B3DAF9C8A296}" type="datetimeFigureOut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8A948-98FB-4BD3-8BD7-907AD684F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9381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937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068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L IP-KD :</a:t>
            </a:r>
            <a:r>
              <a:rPr lang="zh-TW" altLang="en-US" dirty="0"/>
              <a:t> 由於</a:t>
            </a:r>
            <a:r>
              <a:rPr lang="en-US" altLang="zh-TW" dirty="0"/>
              <a:t>relevance score</a:t>
            </a:r>
            <a:r>
              <a:rPr lang="zh-TW" altLang="en-US" dirty="0"/>
              <a:t>也是用</a:t>
            </a:r>
            <a:r>
              <a:rPr lang="en-US" altLang="zh-TW" dirty="0"/>
              <a:t>user</a:t>
            </a:r>
            <a:r>
              <a:rPr lang="zh-TW" altLang="en-US" dirty="0"/>
              <a:t>跟</a:t>
            </a:r>
            <a:r>
              <a:rPr lang="en-US" altLang="zh-TW" dirty="0"/>
              <a:t>item</a:t>
            </a:r>
            <a:r>
              <a:rPr lang="zh-TW" altLang="en-US" dirty="0"/>
              <a:t> </a:t>
            </a:r>
            <a:r>
              <a:rPr lang="en-US" altLang="zh-TW" dirty="0"/>
              <a:t>inner</a:t>
            </a:r>
            <a:r>
              <a:rPr lang="zh-TW" altLang="en-US" dirty="0"/>
              <a:t> </a:t>
            </a:r>
            <a:r>
              <a:rPr lang="en-US" altLang="zh-TW" dirty="0"/>
              <a:t>product</a:t>
            </a:r>
            <a:r>
              <a:rPr lang="zh-TW" altLang="en-US" dirty="0"/>
              <a:t>的概念計算，所以這裡加入</a:t>
            </a:r>
            <a:r>
              <a:rPr lang="en-US" altLang="zh-TW" dirty="0"/>
              <a:t>P1</a:t>
            </a:r>
            <a:r>
              <a:rPr lang="zh-TW" altLang="en-US" dirty="0"/>
              <a:t>、</a:t>
            </a:r>
            <a:r>
              <a:rPr lang="en-US" altLang="zh-TW" dirty="0"/>
              <a:t>P2</a:t>
            </a:r>
            <a:r>
              <a:rPr lang="zh-TW" altLang="en-US" dirty="0"/>
              <a:t>做</a:t>
            </a:r>
            <a:r>
              <a:rPr lang="en-US" altLang="zh-TW"/>
              <a:t>inner product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111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在</a:t>
            </a:r>
            <a:r>
              <a:rPr lang="en-US" altLang="zh-TW" dirty="0"/>
              <a:t>Amazon &amp; </a:t>
            </a:r>
            <a:r>
              <a:rPr lang="en-US" altLang="zh-TW" dirty="0" err="1"/>
              <a:t>MovieLens</a:t>
            </a:r>
            <a:r>
              <a:rPr lang="zh-TW" altLang="en-US" dirty="0"/>
              <a:t> ，</a:t>
            </a:r>
            <a:r>
              <a:rPr lang="en-US" altLang="zh-TW" dirty="0"/>
              <a:t>rating&gt;3</a:t>
            </a:r>
            <a:r>
              <a:rPr lang="zh-TW" altLang="en-US" dirty="0"/>
              <a:t>的為</a:t>
            </a:r>
            <a:r>
              <a:rPr lang="en-US" altLang="zh-TW" dirty="0"/>
              <a:t>positive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少於</a:t>
            </a: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rating</a:t>
            </a:r>
            <a:r>
              <a:rPr lang="zh-TW" altLang="en-US" dirty="0"/>
              <a:t>的</a:t>
            </a:r>
            <a:r>
              <a:rPr lang="en-US" altLang="zh-TW" dirty="0"/>
              <a:t>user</a:t>
            </a:r>
            <a:r>
              <a:rPr lang="zh-TW" altLang="en-US" dirty="0"/>
              <a:t>過濾掉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179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值得提的，在較密集的資料集可以發現跟其他</a:t>
            </a:r>
            <a:r>
              <a:rPr lang="en-US" altLang="zh-TW" dirty="0"/>
              <a:t>model</a:t>
            </a:r>
            <a:r>
              <a:rPr lang="zh-TW" altLang="en-US" dirty="0"/>
              <a:t>比效果比較好，因為</a:t>
            </a:r>
            <a:r>
              <a:rPr lang="en-US" altLang="zh-TW" dirty="0" err="1"/>
              <a:t>LIghtRec</a:t>
            </a:r>
            <a:r>
              <a:rPr lang="zh-TW" altLang="en-US" dirty="0"/>
              <a:t>在不稀疏的資料集表現比較好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828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review</a:t>
            </a:r>
            <a:r>
              <a:rPr lang="zh-TW" altLang="en-US" dirty="0"/>
              <a:t> </a:t>
            </a:r>
            <a:r>
              <a:rPr lang="en-US" altLang="zh-TW" dirty="0"/>
              <a:t>embedding</a:t>
            </a:r>
            <a:r>
              <a:rPr lang="zh-TW" altLang="en-US" dirty="0"/>
              <a:t>接在</a:t>
            </a:r>
            <a:r>
              <a:rPr lang="en-US" altLang="zh-TW" dirty="0"/>
              <a:t>item</a:t>
            </a:r>
            <a:r>
              <a:rPr lang="zh-TW" altLang="en-US" dirty="0"/>
              <a:t> </a:t>
            </a:r>
            <a:r>
              <a:rPr lang="en-US" altLang="zh-TW" dirty="0"/>
              <a:t>representation</a:t>
            </a:r>
            <a:r>
              <a:rPr lang="zh-TW" altLang="en-US" dirty="0"/>
              <a:t>後面</a:t>
            </a:r>
            <a:endParaRPr lang="en-US" altLang="zh-TW" dirty="0"/>
          </a:p>
          <a:p>
            <a:r>
              <a:rPr lang="en-US" altLang="zh-TW" dirty="0"/>
              <a:t>DSSM</a:t>
            </a:r>
            <a:r>
              <a:rPr lang="zh-TW" altLang="en-US" dirty="0"/>
              <a:t>在</a:t>
            </a:r>
            <a:r>
              <a:rPr lang="en-US" altLang="zh-TW" dirty="0"/>
              <a:t>sparse</a:t>
            </a:r>
            <a:r>
              <a:rPr lang="zh-TW" altLang="en-US" dirty="0"/>
              <a:t>的資料集表現較</a:t>
            </a:r>
            <a:r>
              <a:rPr lang="en-US" altLang="zh-TW" dirty="0" err="1"/>
              <a:t>LightRec</a:t>
            </a:r>
            <a:r>
              <a:rPr lang="zh-TW" altLang="en-US" dirty="0"/>
              <a:t>好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638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844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雖然</a:t>
            </a:r>
            <a:r>
              <a:rPr lang="en-US" altLang="zh-TW" dirty="0"/>
              <a:t>DCMF</a:t>
            </a:r>
            <a:r>
              <a:rPr lang="zh-TW" altLang="en-US" dirty="0"/>
              <a:t>執行時間快比較多，</a:t>
            </a:r>
            <a:r>
              <a:rPr lang="en-US" altLang="zh-TW" dirty="0" err="1"/>
              <a:t>LightRec</a:t>
            </a:r>
            <a:r>
              <a:rPr lang="zh-TW" altLang="en-US" dirty="0"/>
              <a:t>在準確率及執行效能上取得較好的平衡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9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學習一種節省空間消耗的編碼方式，且目標不影響甚至增加預測效能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123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圖為推薦系統示意圖</a:t>
            </a:r>
            <a:endParaRPr lang="en-US" altLang="zh-TW" dirty="0"/>
          </a:p>
          <a:p>
            <a:r>
              <a:rPr lang="zh-TW" altLang="en-US" dirty="0"/>
              <a:t>在推薦系統的任務上，會需要給許多的</a:t>
            </a:r>
            <a:r>
              <a:rPr lang="en-US" altLang="zh-TW" dirty="0"/>
              <a:t>item</a:t>
            </a:r>
            <a:r>
              <a:rPr lang="zh-TW" altLang="en-US" dirty="0"/>
              <a:t>高維度的表示法，會非常消耗記憶體，甚至增加計算</a:t>
            </a:r>
            <a:r>
              <a:rPr lang="en-US" altLang="zh-TW" dirty="0"/>
              <a:t>ranking</a:t>
            </a:r>
            <a:r>
              <a:rPr lang="zh-TW" altLang="en-US" dirty="0"/>
              <a:t>的時間</a:t>
            </a:r>
            <a:endParaRPr lang="en-US" altLang="zh-TW" dirty="0"/>
          </a:p>
          <a:p>
            <a:r>
              <a:rPr lang="zh-TW" altLang="en-US" dirty="0"/>
              <a:t>目標</a:t>
            </a:r>
            <a:r>
              <a:rPr lang="en-US" altLang="zh-TW" dirty="0"/>
              <a:t>:</a:t>
            </a:r>
            <a:r>
              <a:rPr lang="zh-TW" altLang="en-US" dirty="0"/>
              <a:t> 學習一種架構，使得編碼</a:t>
            </a:r>
            <a:r>
              <a:rPr lang="en-US" altLang="zh-TW" dirty="0"/>
              <a:t>item representation</a:t>
            </a:r>
            <a:r>
              <a:rPr lang="zh-TW" altLang="en-US" dirty="0"/>
              <a:t> 時可以減少大量的記憶體消耗及增加效能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307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codebook</a:t>
            </a:r>
            <a:r>
              <a:rPr lang="zh-TW" altLang="en-US" dirty="0"/>
              <a:t>會用學的方式，學習不同的資訊給</a:t>
            </a:r>
            <a:r>
              <a:rPr lang="en-US" altLang="zh-TW" dirty="0"/>
              <a:t>item </a:t>
            </a:r>
            <a:r>
              <a:rPr lang="en-US" altLang="zh-TW" dirty="0" err="1"/>
              <a:t>representatio</a:t>
            </a:r>
            <a:r>
              <a:rPr lang="zh-TW" altLang="en-US" dirty="0"/>
              <a:t>去組成</a:t>
            </a:r>
            <a:r>
              <a:rPr lang="en-US" altLang="zh-TW" dirty="0"/>
              <a:t>codeword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514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5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有加</a:t>
            </a:r>
            <a:r>
              <a:rPr lang="en-US" altLang="zh-TW" dirty="0"/>
              <a:t>user-item review embedding</a:t>
            </a:r>
            <a:r>
              <a:rPr lang="zh-TW" altLang="en-US" dirty="0"/>
              <a:t>的實驗再講</a:t>
            </a:r>
            <a:endParaRPr lang="en-US" altLang="zh-TW" dirty="0"/>
          </a:p>
          <a:p>
            <a:r>
              <a:rPr lang="en-US" altLang="zh-TW" dirty="0">
                <a:cs typeface="Times New Roman" panose="02020603050405020304" pitchFamily="18" charset="0"/>
              </a:rPr>
              <a:t>User representation MLP:</a:t>
            </a:r>
            <a:r>
              <a:rPr lang="zh-TW" altLang="en-US" dirty="0">
                <a:cs typeface="Times New Roman" panose="02020603050405020304" pitchFamily="18" charset="0"/>
              </a:rPr>
              <a:t>對每個使用者學習</a:t>
            </a:r>
            <a:r>
              <a:rPr lang="en-US" altLang="zh-TW" dirty="0">
                <a:cs typeface="Times New Roman" panose="02020603050405020304" pitchFamily="18" charset="0"/>
              </a:rPr>
              <a:t>2</a:t>
            </a:r>
            <a:r>
              <a:rPr lang="zh-TW" altLang="en-US" dirty="0">
                <a:cs typeface="Times New Roman" panose="02020603050405020304" pitchFamily="18" charset="0"/>
              </a:rPr>
              <a:t>個不同的表示法，在損失函數學習時會用到</a:t>
            </a:r>
            <a:r>
              <a:rPr lang="en-US" altLang="zh-TW" dirty="0">
                <a:cs typeface="Times New Roman" panose="02020603050405020304" pitchFamily="18" charset="0"/>
              </a:rPr>
              <a:t>(</a:t>
            </a:r>
            <a:r>
              <a:rPr lang="zh-TW" altLang="en-US" dirty="0">
                <a:cs typeface="Times New Roman" panose="02020603050405020304" pitchFamily="18" charset="0"/>
              </a:rPr>
              <a:t>作者認為效果比使用單一的好</a:t>
            </a:r>
            <a:r>
              <a:rPr lang="en-US" altLang="zh-TW" dirty="0"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337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Bayesian Personalized Ranking(BPR)   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黑板上畫個圖解釋一下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698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</a:t>
            </a:r>
            <a:r>
              <a:rPr lang="zh-TW" altLang="en-US" dirty="0"/>
              <a:t>是</a:t>
            </a:r>
            <a:r>
              <a:rPr lang="en-US" altLang="zh-TW" dirty="0"/>
              <a:t>&gt;0</a:t>
            </a:r>
            <a:r>
              <a:rPr lang="zh-TW" altLang="en-US" dirty="0"/>
              <a:t>的數，越接近</a:t>
            </a:r>
            <a:r>
              <a:rPr lang="en-US" altLang="zh-TW" dirty="0"/>
              <a:t>0</a:t>
            </a:r>
            <a:r>
              <a:rPr lang="zh-TW" altLang="en-US" dirty="0"/>
              <a:t>越接近</a:t>
            </a:r>
            <a:r>
              <a:rPr lang="en-US" altLang="zh-TW" dirty="0" err="1"/>
              <a:t>softmax</a:t>
            </a:r>
            <a:r>
              <a:rPr lang="zh-TW" altLang="en-US" dirty="0"/>
              <a:t>出來的機率分布，越大則越平滑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總結一下到這邊的內容</a:t>
            </a:r>
            <a:r>
              <a:rPr lang="en-US" altLang="zh-TW" dirty="0"/>
              <a:t>!!!!!!!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01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464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有加</a:t>
            </a:r>
            <a:r>
              <a:rPr lang="en-US" altLang="zh-TW" dirty="0"/>
              <a:t>user-item review embedding</a:t>
            </a:r>
            <a:r>
              <a:rPr lang="zh-TW" altLang="en-US" dirty="0"/>
              <a:t>的實驗再講</a:t>
            </a:r>
            <a:endParaRPr lang="en-US" altLang="zh-TW" dirty="0"/>
          </a:p>
          <a:p>
            <a:r>
              <a:rPr lang="en-US" altLang="zh-TW" dirty="0">
                <a:cs typeface="Times New Roman" panose="02020603050405020304" pitchFamily="18" charset="0"/>
              </a:rPr>
              <a:t>User representation MLP:</a:t>
            </a:r>
            <a:r>
              <a:rPr lang="zh-TW" altLang="en-US" dirty="0">
                <a:cs typeface="Times New Roman" panose="02020603050405020304" pitchFamily="18" charset="0"/>
              </a:rPr>
              <a:t>對每個使用者學習</a:t>
            </a:r>
            <a:r>
              <a:rPr lang="en-US" altLang="zh-TW" dirty="0">
                <a:cs typeface="Times New Roman" panose="02020603050405020304" pitchFamily="18" charset="0"/>
              </a:rPr>
              <a:t>2</a:t>
            </a:r>
            <a:r>
              <a:rPr lang="zh-TW" altLang="en-US" dirty="0">
                <a:cs typeface="Times New Roman" panose="02020603050405020304" pitchFamily="18" charset="0"/>
              </a:rPr>
              <a:t>個不同的表示法，在損失函數學習時會用到</a:t>
            </a:r>
            <a:r>
              <a:rPr lang="en-US" altLang="zh-TW" dirty="0">
                <a:cs typeface="Times New Roman" panose="02020603050405020304" pitchFamily="18" charset="0"/>
              </a:rPr>
              <a:t>(</a:t>
            </a:r>
            <a:r>
              <a:rPr lang="zh-TW" altLang="en-US" dirty="0">
                <a:cs typeface="Times New Roman" panose="02020603050405020304" pitchFamily="18" charset="0"/>
              </a:rPr>
              <a:t>作者認為效果比使用單一的好</a:t>
            </a:r>
            <a:r>
              <a:rPr lang="en-US" altLang="zh-TW" dirty="0"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8A948-98FB-4BD3-8BD7-907AD684FC4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77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D6085-BA6D-4B48-A205-D4DF5D28F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45506EB-F1A8-427F-A88A-27E3F9B9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0139E8-C127-4A24-84EC-BDDCFB1B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3A74-B81F-47A6-B8CD-0CC4D38D92A3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DF53E7-87AE-467A-9D05-3E2A3B11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C47E4C-9DC0-4770-9571-F6130FA0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623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F80C7D-4C40-40AD-9F57-48C5EA3EF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2B02760-091E-4531-9ABD-FEEFCF12C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E1BCCE-381E-472B-97B3-D66D0275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C4BD-C5FA-43FD-A665-AFAF2F5DF284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256671-8555-4D7C-8BF8-1440B33F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2C81EB-020F-45D8-9188-B3EAE18C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31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D0B6901-2EB2-4C44-8002-478428C5D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5A3F973-4EB9-4F59-A5E7-DC4C6A0CC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8B86F6-43E8-4EE3-8968-BE19A3DA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939F-9D9D-4B49-8CAF-833301D80A3D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474F79-890C-4D25-BCD2-8BFCD6FF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1241A7-5818-4208-9FE4-DAD02EAE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98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BC9C10-E27C-4D87-95FB-C8E8A653C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5DF41E-6E96-4CDF-BB2A-DF5E6E9A8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C7D223-947C-44D1-AC2F-919994DA5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BB0-15AA-49B1-B115-6F1FBB26711D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AF71D7-B9DA-4A3B-B69F-64CE3423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12AAA8-2F5F-4FD9-A469-560D5A47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55149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1940E3-5EEA-4A34-A77B-1BEE45C63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432470-4500-4D33-8E30-404AB9BE0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F9E5F8-C89F-4879-BEED-259D1780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7DEB-05C9-42AB-90C8-F93EF2B714B7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6C9C2E-6D0B-43AA-8641-072431BA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A4CC17-D205-4AB9-AA9A-CE821B35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98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99F68-AADF-4F3F-8387-1D3A1077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1165BA-1D0B-4CFD-AF0A-E5991BAFC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621EDD9-453F-428E-A314-026B32083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A6E6B23-D3FF-4DB2-BDEC-15C2C0CD7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BB0-15AA-49B1-B115-6F1FBB26711D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2EEDC2-849F-49C0-9266-9AB137DD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CEE325F-FE74-475C-84CE-BFABB92D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11578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CDB62B-9382-4E1B-904E-C0F45297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EBA595B-2D37-4685-B56D-A85FD14D2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4057488-E9E3-4266-95F4-EC1B8C242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D3FA858-D23F-48EA-8101-48965379E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D1C73C0-9F3A-4844-8C74-76F7F9F15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6EF1C15-DB9E-43E4-9DCC-FFCE9B1A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0BB0-15AA-49B1-B115-6F1FBB26711D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C411036-9D8E-49E2-8F92-C508408E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A645D9A-37BD-42E7-8A16-5637D928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63772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42BEC4-FED9-4BC7-87D1-D36C7593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2D09F5F-07F6-4CA8-A7D1-8809505A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F553-8F47-4C85-9E2D-F2124775CD82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D9B1DE1-E274-4106-B325-E66F9891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5765E34-393C-48DA-A6F2-37284590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29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2915F2-C483-4066-84EB-BEE99C68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3F54-596C-4DB5-84AA-EC8CB87B0775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0C7D2B0-CD3B-4182-8E63-89F9A3F0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9DC8D9C-E3E0-4953-A33E-9CA6A3F3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47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24022A-6703-42C8-83A5-0DE3A68AE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1D64C2-F8C5-424D-9DAF-33C709371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62525C8-CE14-433D-910F-A4680F610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51A3A4F-08F4-49CC-B582-CC2449CF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5858-3302-45AE-930A-6098F3D520ED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C33AC1A-AE07-471F-84D2-28462E99A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125A9F-16EB-4165-A61E-CE13E716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47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8A0D51-3650-4F5E-8E41-687407FC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28FDFA3-B782-464B-A18F-BF060DEF2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178D14D-E230-42B5-AF3A-8C268CD10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024A67A-14C8-40A6-AA90-193DE43A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1FBF-0EBA-46C1-A3F4-F4A7BD28051A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E9080E8-663A-40BE-94FD-B80E63CE9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A732A2-3D86-4C17-ACC3-06C0220F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37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2D4CBE5-98F6-45A0-906F-110595F1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77ACCA-76BC-421E-B67F-21C5A0490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1F9EC3-E2D0-4D57-B95C-6E574AE13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60BB0-15AA-49B1-B115-6F1FBB26711D}" type="datetime1">
              <a:rPr lang="zh-TW" altLang="en-US" smtClean="0"/>
              <a:t>2021/3/21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8A3C3B-21E2-4DE2-89A8-1BEF75B13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2AF59C-312F-42B3-B5F9-B3134EAF1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2C75-CA2E-49C2-9FD4-CF4B51906E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77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00903" y="1487155"/>
            <a:ext cx="11247491" cy="2652765"/>
          </a:xfrm>
        </p:spPr>
        <p:txBody>
          <a:bodyPr>
            <a:noAutofit/>
          </a:bodyPr>
          <a:lstStyle/>
          <a:p>
            <a:r>
              <a:rPr lang="en-US" altLang="zh-TW" sz="3600" b="1" dirty="0" err="1">
                <a:solidFill>
                  <a:srgbClr val="0070C0"/>
                </a:solidFill>
                <a:cs typeface="Times New Roman" panose="02020603050405020304" pitchFamily="18" charset="0"/>
              </a:rPr>
              <a:t>LightRec</a:t>
            </a:r>
            <a:r>
              <a:rPr lang="en-US" altLang="zh-TW" sz="3600" b="1" dirty="0">
                <a:solidFill>
                  <a:srgbClr val="0070C0"/>
                </a:solidFill>
                <a:cs typeface="Times New Roman" panose="02020603050405020304" pitchFamily="18" charset="0"/>
              </a:rPr>
              <a:t>: A Memory and Search-Efficient </a:t>
            </a:r>
            <a:br>
              <a:rPr lang="en-US" altLang="zh-TW" sz="36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en-US" altLang="zh-TW" sz="3600" b="1" dirty="0">
                <a:solidFill>
                  <a:srgbClr val="0070C0"/>
                </a:solidFill>
                <a:cs typeface="Times New Roman" panose="02020603050405020304" pitchFamily="18" charset="0"/>
              </a:rPr>
              <a:t>Recommenders System</a:t>
            </a:r>
            <a:endParaRPr lang="zh-TW" altLang="en-US" sz="3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47953" y="4558151"/>
            <a:ext cx="2553392" cy="1316180"/>
          </a:xfrm>
        </p:spPr>
        <p:txBody>
          <a:bodyPr lIns="90000"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ADVISOR:JIA-LING KOH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SOURCE:</a:t>
            </a: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Times New Roman" panose="02020603050405020304" pitchFamily="18" charset="0"/>
              </a:rPr>
              <a:t>WWW</a:t>
            </a:r>
            <a:r>
              <a:rPr lang="zh-TW" altLang="en-US" sz="2000" spc="-5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Times New Roman" panose="02020603050405020304" pitchFamily="18" charset="0"/>
              </a:rPr>
              <a:t>‘20</a:t>
            </a:r>
            <a:endParaRPr lang="en-US" altLang="zh-TW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SPEAKER:LI-WEI LIU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zh-TW" sz="2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Times New Roman" panose="02020603050405020304" pitchFamily="18" charset="0"/>
              </a:rPr>
              <a:t>DATA:2021/3/22</a:t>
            </a:r>
            <a:endParaRPr lang="zh-TW" altLang="en-US" sz="2000" spc="-5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b="1" smtClean="0"/>
              <a:t>1</a:t>
            </a:fld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5040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89F0843-C52D-4F5F-BDB3-98E22141F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7931"/>
            <a:ext cx="12192000" cy="4451629"/>
          </a:xfrm>
          <a:prstGeom prst="rect">
            <a:avLst/>
          </a:prstGeom>
        </p:spPr>
      </p:pic>
      <p:sp>
        <p:nvSpPr>
          <p:cNvPr id="28" name="標題 1">
            <a:extLst>
              <a:ext uri="{FF2B5EF4-FFF2-40B4-BE49-F238E27FC236}">
                <a16:creationId xmlns:a16="http://schemas.microsoft.com/office/drawing/2014/main" id="{A6F069CA-393F-4AE7-BD07-06FCFBA8493D}"/>
              </a:ext>
            </a:extLst>
          </p:cNvPr>
          <p:cNvSpPr txBox="1">
            <a:spLocks/>
          </p:cNvSpPr>
          <p:nvPr/>
        </p:nvSpPr>
        <p:spPr>
          <a:xfrm>
            <a:off x="838200" y="3852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0070C0"/>
                </a:solidFill>
              </a:rPr>
              <a:t>FRAMEWORK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0" name="投影片編號版面配置區 3">
            <a:extLst>
              <a:ext uri="{FF2B5EF4-FFF2-40B4-BE49-F238E27FC236}">
                <a16:creationId xmlns:a16="http://schemas.microsoft.com/office/drawing/2014/main" id="{E61FC2A6-B5A8-4C4E-8952-FAE3CB25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10</a:t>
            </a:fld>
            <a:endParaRPr lang="zh-TW" altLang="en-US" sz="24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AD04ABB-1C28-4D0B-998B-8E0B30465A8C}"/>
              </a:ext>
            </a:extLst>
          </p:cNvPr>
          <p:cNvSpPr/>
          <p:nvPr/>
        </p:nvSpPr>
        <p:spPr>
          <a:xfrm>
            <a:off x="3774829" y="1939332"/>
            <a:ext cx="8260739" cy="377818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1D547C5-A1D1-45CF-AA7F-52758C824ECD}"/>
              </a:ext>
            </a:extLst>
          </p:cNvPr>
          <p:cNvSpPr/>
          <p:nvPr/>
        </p:nvSpPr>
        <p:spPr>
          <a:xfrm>
            <a:off x="1544934" y="3657599"/>
            <a:ext cx="2073463" cy="52124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0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C508F4EA-0A46-43AB-BC2B-3D9381F9E5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96" t="6852" r="104" b="2461"/>
          <a:stretch/>
        </p:blipFill>
        <p:spPr>
          <a:xfrm>
            <a:off x="1222514" y="3041609"/>
            <a:ext cx="7734631" cy="3679866"/>
          </a:xfrm>
          <a:prstGeom prst="rect">
            <a:avLst/>
          </a:prstGeom>
        </p:spPr>
      </p:pic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Recurrent Composite Encoding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11</a:t>
            </a:fld>
            <a:endParaRPr lang="zh-TW" altLang="en-US" sz="24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A8E4181-9D04-4637-9E72-BD6E192C9C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9328" y="1399569"/>
            <a:ext cx="3390476" cy="1095238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56CFEC76-80B6-4115-B160-522C11E9B299}"/>
              </a:ext>
            </a:extLst>
          </p:cNvPr>
          <p:cNvSpPr txBox="1"/>
          <p:nvPr/>
        </p:nvSpPr>
        <p:spPr>
          <a:xfrm>
            <a:off x="1103764" y="2396108"/>
            <a:ext cx="3921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</a:t>
            </a:r>
            <a:r>
              <a:rPr lang="en-US" altLang="zh-TW" sz="2400" baseline="30000" dirty="0">
                <a:solidFill>
                  <a:srgbClr val="FF0000"/>
                </a:solidFill>
              </a:rPr>
              <a:t>1</a:t>
            </a:r>
            <a:r>
              <a:rPr lang="en-US" altLang="zh-TW" sz="2400" dirty="0">
                <a:solidFill>
                  <a:srgbClr val="FF0000"/>
                </a:solidFill>
              </a:rPr>
              <a:t> = q is item representation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7FDB9E5-B38E-4D47-B31B-7BE62BF37DA7}"/>
              </a:ext>
            </a:extLst>
          </p:cNvPr>
          <p:cNvSpPr/>
          <p:nvPr/>
        </p:nvSpPr>
        <p:spPr>
          <a:xfrm>
            <a:off x="2653748" y="1632133"/>
            <a:ext cx="367748" cy="51471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0D3C91B-875D-44CF-82E4-9B4D9A6632B0}"/>
              </a:ext>
            </a:extLst>
          </p:cNvPr>
          <p:cNvSpPr txBox="1"/>
          <p:nvPr/>
        </p:nvSpPr>
        <p:spPr>
          <a:xfrm>
            <a:off x="5025368" y="1687938"/>
            <a:ext cx="573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/>
              <a:t>→ Can be intuitively implemented by RNN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9916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89F0843-C52D-4F5F-BDB3-98E22141F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7931"/>
            <a:ext cx="12192000" cy="4451629"/>
          </a:xfrm>
          <a:prstGeom prst="rect">
            <a:avLst/>
          </a:prstGeom>
        </p:spPr>
      </p:pic>
      <p:sp>
        <p:nvSpPr>
          <p:cNvPr id="28" name="標題 1">
            <a:extLst>
              <a:ext uri="{FF2B5EF4-FFF2-40B4-BE49-F238E27FC236}">
                <a16:creationId xmlns:a16="http://schemas.microsoft.com/office/drawing/2014/main" id="{A6F069CA-393F-4AE7-BD07-06FCFBA8493D}"/>
              </a:ext>
            </a:extLst>
          </p:cNvPr>
          <p:cNvSpPr txBox="1">
            <a:spLocks/>
          </p:cNvSpPr>
          <p:nvPr/>
        </p:nvSpPr>
        <p:spPr>
          <a:xfrm>
            <a:off x="838200" y="3852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0070C0"/>
                </a:solidFill>
              </a:rPr>
              <a:t>FRAMEWORK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0" name="投影片編號版面配置區 3">
            <a:extLst>
              <a:ext uri="{FF2B5EF4-FFF2-40B4-BE49-F238E27FC236}">
                <a16:creationId xmlns:a16="http://schemas.microsoft.com/office/drawing/2014/main" id="{E61FC2A6-B5A8-4C4E-8952-FAE3CB25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12</a:t>
            </a:fld>
            <a:endParaRPr lang="zh-TW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61AFC3D-CF53-40AC-9484-5C56548C3135}"/>
              </a:ext>
            </a:extLst>
          </p:cNvPr>
          <p:cNvSpPr/>
          <p:nvPr/>
        </p:nvSpPr>
        <p:spPr>
          <a:xfrm>
            <a:off x="156432" y="2371411"/>
            <a:ext cx="3461966" cy="1185705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747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Knowledge Distillation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13</a:t>
            </a:fld>
            <a:endParaRPr lang="zh-TW" altLang="en-US" sz="2400" dirty="0"/>
          </a:p>
        </p:txBody>
      </p:sp>
      <p:sp>
        <p:nvSpPr>
          <p:cNvPr id="13" name="內容版面配置區 6">
            <a:extLst>
              <a:ext uri="{FF2B5EF4-FFF2-40B4-BE49-F238E27FC236}">
                <a16:creationId xmlns:a16="http://schemas.microsoft.com/office/drawing/2014/main" id="{5F4BF7FE-ACAA-4948-8AEF-40600A0C0B82}"/>
              </a:ext>
            </a:extLst>
          </p:cNvPr>
          <p:cNvSpPr txBox="1">
            <a:spLocks/>
          </p:cNvSpPr>
          <p:nvPr/>
        </p:nvSpPr>
        <p:spPr>
          <a:xfrm>
            <a:off x="736701" y="1707117"/>
            <a:ext cx="1544275" cy="628572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en-US" altLang="zh-TW" dirty="0"/>
              <a:t>loss: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D39C9CA-CA4F-4B66-8AC5-0271EED24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271" y="2442093"/>
            <a:ext cx="5473805" cy="978759"/>
          </a:xfrm>
          <a:prstGeom prst="rect">
            <a:avLst/>
          </a:prstGeom>
          <a:ln w="38100">
            <a:noFill/>
          </a:ln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B86DDB08-B7FF-48F0-A0F7-15242E33B8AA}"/>
              </a:ext>
            </a:extLst>
          </p:cNvPr>
          <p:cNvSpPr txBox="1"/>
          <p:nvPr/>
        </p:nvSpPr>
        <p:spPr>
          <a:xfrm>
            <a:off x="1253536" y="2588365"/>
            <a:ext cx="559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400" b="1" dirty="0"/>
              <a:t>Loss (BPR loss):</a:t>
            </a:r>
            <a:endParaRPr lang="zh-TW" altLang="en-US" sz="2400" b="1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723E4BD-58A3-44A1-87A7-230FCE42DEF4}"/>
              </a:ext>
            </a:extLst>
          </p:cNvPr>
          <p:cNvSpPr txBox="1"/>
          <p:nvPr/>
        </p:nvSpPr>
        <p:spPr>
          <a:xfrm>
            <a:off x="1193703" y="3923919"/>
            <a:ext cx="559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400" b="1" dirty="0"/>
              <a:t> </a:t>
            </a:r>
          </a:p>
          <a:p>
            <a:pPr lvl="1"/>
            <a:r>
              <a:rPr lang="en-US" altLang="zh-TW" sz="2400" b="1" dirty="0"/>
              <a:t> </a:t>
            </a:r>
            <a:endParaRPr lang="zh-TW" altLang="en-US" sz="2400" b="1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F514C2FE-8F1C-4C0C-A55D-6B3D65745F61}"/>
              </a:ext>
            </a:extLst>
          </p:cNvPr>
          <p:cNvSpPr txBox="1"/>
          <p:nvPr/>
        </p:nvSpPr>
        <p:spPr>
          <a:xfrm>
            <a:off x="1253536" y="5150883"/>
            <a:ext cx="559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en-US" altLang="zh-TW" sz="2400" b="1" dirty="0"/>
              <a:t> </a:t>
            </a:r>
            <a:endParaRPr lang="zh-TW" altLang="en-US" sz="2400" b="1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0A1C110-F07B-44A3-BB3E-F6E6220A4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616" y="3761776"/>
            <a:ext cx="3866667" cy="714286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6994BF18-3B0F-429A-BBA6-4276EB36DF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9616" y="4882093"/>
            <a:ext cx="8838095" cy="1133333"/>
          </a:xfrm>
          <a:prstGeom prst="rect">
            <a:avLst/>
          </a:prstGeom>
        </p:spPr>
      </p:pic>
      <p:sp>
        <p:nvSpPr>
          <p:cNvPr id="16" name="文字方塊 15">
            <a:extLst>
              <a:ext uri="{FF2B5EF4-FFF2-40B4-BE49-F238E27FC236}">
                <a16:creationId xmlns:a16="http://schemas.microsoft.com/office/drawing/2014/main" id="{23A59507-2B18-4BE6-BF90-0D7207E3652A}"/>
              </a:ext>
            </a:extLst>
          </p:cNvPr>
          <p:cNvSpPr txBox="1"/>
          <p:nvPr/>
        </p:nvSpPr>
        <p:spPr>
          <a:xfrm>
            <a:off x="4050271" y="3466686"/>
            <a:ext cx="4621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</a:rPr>
              <a:t>Output of recurrent composite encoding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1FA596A-5524-42A8-BD78-E01B407A1E5D}"/>
              </a:ext>
            </a:extLst>
          </p:cNvPr>
          <p:cNvSpPr/>
          <p:nvPr/>
        </p:nvSpPr>
        <p:spPr>
          <a:xfrm>
            <a:off x="4851433" y="3866796"/>
            <a:ext cx="347870" cy="4621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4CD5CE5-BF81-4D95-9ADB-1746A5CAA68E}"/>
              </a:ext>
            </a:extLst>
          </p:cNvPr>
          <p:cNvSpPr txBox="1"/>
          <p:nvPr/>
        </p:nvSpPr>
        <p:spPr>
          <a:xfrm>
            <a:off x="2368244" y="4371380"/>
            <a:ext cx="366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B050"/>
                </a:solidFill>
              </a:rPr>
              <a:t>User representation(MLP)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39AB9BE-32C1-4A37-8DB4-9CD54B92CB36}"/>
              </a:ext>
            </a:extLst>
          </p:cNvPr>
          <p:cNvSpPr/>
          <p:nvPr/>
        </p:nvSpPr>
        <p:spPr>
          <a:xfrm>
            <a:off x="3478696" y="3888086"/>
            <a:ext cx="407504" cy="46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1C488B2-EC8A-4466-A781-DB2AB80166FE}"/>
              </a:ext>
            </a:extLst>
          </p:cNvPr>
          <p:cNvSpPr/>
          <p:nvPr/>
        </p:nvSpPr>
        <p:spPr>
          <a:xfrm>
            <a:off x="4372113" y="3867288"/>
            <a:ext cx="461144" cy="4616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A2C3853-51E0-4C70-8375-D7ADBCDC171C}"/>
              </a:ext>
            </a:extLst>
          </p:cNvPr>
          <p:cNvSpPr/>
          <p:nvPr/>
        </p:nvSpPr>
        <p:spPr>
          <a:xfrm>
            <a:off x="10030701" y="5476539"/>
            <a:ext cx="315934" cy="35710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4BDFA5B-FEA5-4FF4-A2E1-AE3F64EEEA86}"/>
              </a:ext>
            </a:extLst>
          </p:cNvPr>
          <p:cNvSpPr txBox="1"/>
          <p:nvPr/>
        </p:nvSpPr>
        <p:spPr>
          <a:xfrm>
            <a:off x="8432438" y="5833641"/>
            <a:ext cx="2921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temperature T</a:t>
            </a:r>
            <a:r>
              <a:rPr lang="zh-TW" altLang="en-US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=</a:t>
            </a:r>
            <a:r>
              <a:rPr lang="zh-TW" altLang="en-US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0.5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59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3"/>
            <a:ext cx="3169919" cy="3241592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/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14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42326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</a:t>
            </a:r>
            <a:r>
              <a:rPr lang="en-US" altLang="zh-TW" b="1" dirty="0"/>
              <a:t> </a:t>
            </a:r>
            <a:r>
              <a:rPr lang="en-US" altLang="zh-TW" sz="2800" b="1" dirty="0" err="1">
                <a:solidFill>
                  <a:srgbClr val="00B050"/>
                </a:solidFill>
              </a:rPr>
              <a:t>DataSets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15</a:t>
            </a:fld>
            <a:endParaRPr lang="zh-TW" altLang="en-US" sz="24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AD458F7-B9F3-497E-A28D-96689EAD1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3143" y="2039383"/>
            <a:ext cx="8085714" cy="3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9126635A-3F8C-41D0-9ADC-7029F0AA5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399" y="1361632"/>
            <a:ext cx="10363201" cy="517728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 </a:t>
            </a:r>
            <a:r>
              <a:rPr lang="en-US" altLang="zh-TW" sz="2800" b="1" dirty="0">
                <a:solidFill>
                  <a:srgbClr val="00B050"/>
                </a:solidFill>
              </a:rPr>
              <a:t>Comparison with Baselines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pPr/>
              <a:t>16</a:t>
            </a:fld>
            <a:endParaRPr lang="zh-TW" altLang="en-US" sz="24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8A6C1AC-683A-42FD-8EF5-4CD929E77E1C}"/>
              </a:ext>
            </a:extLst>
          </p:cNvPr>
          <p:cNvSpPr/>
          <p:nvPr/>
        </p:nvSpPr>
        <p:spPr>
          <a:xfrm>
            <a:off x="7851913" y="1997765"/>
            <a:ext cx="1958010" cy="43585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1951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 </a:t>
            </a:r>
            <a:r>
              <a:rPr lang="en-US" altLang="zh-TW" sz="2800" b="1" dirty="0">
                <a:solidFill>
                  <a:srgbClr val="00B050"/>
                </a:solidFill>
              </a:rPr>
              <a:t>Effectiveness of Side Textual Information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pPr/>
              <a:t>17</a:t>
            </a:fld>
            <a:endParaRPr lang="zh-TW" altLang="en-US" sz="24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BC50D61-2829-4ABB-9DB7-98B615733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256" y="2053445"/>
            <a:ext cx="7933488" cy="3556003"/>
          </a:xfrm>
          <a:prstGeom prst="rect">
            <a:avLst/>
          </a:prstGeom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B7E15D73-F5C5-43C8-8EB5-7FB1B9E13194}"/>
              </a:ext>
            </a:extLst>
          </p:cNvPr>
          <p:cNvSpPr/>
          <p:nvPr/>
        </p:nvSpPr>
        <p:spPr>
          <a:xfrm>
            <a:off x="8378687" y="5039139"/>
            <a:ext cx="1182756" cy="4624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5A2E2EE-D8CF-40E3-9D41-C9755A120A08}"/>
              </a:ext>
            </a:extLst>
          </p:cNvPr>
          <p:cNvSpPr/>
          <p:nvPr/>
        </p:nvSpPr>
        <p:spPr>
          <a:xfrm>
            <a:off x="5638801" y="5039139"/>
            <a:ext cx="1182756" cy="4624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C84CE961-624C-4EDD-AA75-2A9C5B63298A}"/>
              </a:ext>
            </a:extLst>
          </p:cNvPr>
          <p:cNvSpPr/>
          <p:nvPr/>
        </p:nvSpPr>
        <p:spPr>
          <a:xfrm>
            <a:off x="4267200" y="4376530"/>
            <a:ext cx="1070113" cy="3544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C7AA2EE-9565-4DD4-914C-537415E01955}"/>
              </a:ext>
            </a:extLst>
          </p:cNvPr>
          <p:cNvSpPr/>
          <p:nvPr/>
        </p:nvSpPr>
        <p:spPr>
          <a:xfrm>
            <a:off x="7023652" y="4376530"/>
            <a:ext cx="1070113" cy="3544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482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48C0B7DB-8B2D-46A1-9FA1-0D224445B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3675" y="1350046"/>
            <a:ext cx="6742857" cy="2571429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8E2A580-3540-4803-8CDF-225A74831D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1699" y="3775096"/>
            <a:ext cx="7006808" cy="296403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 </a:t>
            </a:r>
            <a:r>
              <a:rPr lang="en-US" altLang="zh-TW" sz="2800" b="1" dirty="0">
                <a:solidFill>
                  <a:srgbClr val="00B050"/>
                </a:solidFill>
              </a:rPr>
              <a:t>Effectiveness Study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pPr/>
              <a:t>18</a:t>
            </a:fld>
            <a:endParaRPr lang="zh-TW" altLang="en-US" sz="2400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7E15D73-F5C5-43C8-8EB5-7FB1B9E13194}"/>
              </a:ext>
            </a:extLst>
          </p:cNvPr>
          <p:cNvSpPr/>
          <p:nvPr/>
        </p:nvSpPr>
        <p:spPr>
          <a:xfrm>
            <a:off x="2763493" y="5870030"/>
            <a:ext cx="6271177" cy="2723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5A2E2EE-D8CF-40E3-9D41-C9755A120A08}"/>
              </a:ext>
            </a:extLst>
          </p:cNvPr>
          <p:cNvSpPr/>
          <p:nvPr/>
        </p:nvSpPr>
        <p:spPr>
          <a:xfrm>
            <a:off x="2657982" y="2713351"/>
            <a:ext cx="6376688" cy="3695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5140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F59B17B6-D623-41BA-AB4C-3760073DC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966" y="1400546"/>
            <a:ext cx="8572067" cy="529866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EXPERIMENT </a:t>
            </a:r>
            <a:r>
              <a:rPr lang="en-US" altLang="zh-TW" sz="2800" b="1" dirty="0">
                <a:solidFill>
                  <a:srgbClr val="00B050"/>
                </a:solidFill>
              </a:rPr>
              <a:t>Search Efficiency</a:t>
            </a:r>
            <a:endParaRPr lang="zh-TW" alt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pPr/>
              <a:t>19</a:t>
            </a:fld>
            <a:endParaRPr lang="zh-TW" altLang="en-US" sz="2400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5A2E2EE-D8CF-40E3-9D41-C9755A120A08}"/>
              </a:ext>
            </a:extLst>
          </p:cNvPr>
          <p:cNvSpPr/>
          <p:nvPr/>
        </p:nvSpPr>
        <p:spPr>
          <a:xfrm>
            <a:off x="2031817" y="2613960"/>
            <a:ext cx="1347487" cy="37771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66BDE039-7F79-49E4-A317-C3274F0C0273}"/>
              </a:ext>
            </a:extLst>
          </p:cNvPr>
          <p:cNvCxnSpPr>
            <a:cxnSpLocks/>
          </p:cNvCxnSpPr>
          <p:nvPr/>
        </p:nvCxnSpPr>
        <p:spPr>
          <a:xfrm>
            <a:off x="2146852" y="3058539"/>
            <a:ext cx="0" cy="609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C0E6982-E0FF-4A8B-822B-0516BAF2A93B}"/>
              </a:ext>
            </a:extLst>
          </p:cNvPr>
          <p:cNvSpPr txBox="1"/>
          <p:nvPr/>
        </p:nvSpPr>
        <p:spPr>
          <a:xfrm>
            <a:off x="487703" y="3565434"/>
            <a:ext cx="989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Have </a:t>
            </a:r>
            <a:r>
              <a:rPr lang="en-US" altLang="zh-TW" sz="2000" b="1" dirty="0">
                <a:solidFill>
                  <a:srgbClr val="FF0000"/>
                </a:solidFill>
              </a:rPr>
              <a:t>a better balance between accuracy and efficiency of online recommendation.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6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2"/>
            <a:ext cx="3169919" cy="3211775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/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Method</a:t>
            </a:r>
            <a:endParaRPr lang="en-US" altLang="zh-TW" sz="3200" dirty="0"/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2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8704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2"/>
            <a:ext cx="3169919" cy="3549705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/>
              <a:t>Conclusion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20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345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6606" y="1825624"/>
            <a:ext cx="10847194" cy="44545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TW" sz="3200" dirty="0"/>
              <a:t> </a:t>
            </a:r>
            <a:r>
              <a:rPr lang="en-US" altLang="zh-TW" sz="3600" dirty="0"/>
              <a:t>We propose </a:t>
            </a:r>
            <a:r>
              <a:rPr lang="en-US" altLang="zh-TW" sz="3600" b="1" dirty="0" err="1">
                <a:solidFill>
                  <a:srgbClr val="00B050"/>
                </a:solidFill>
              </a:rPr>
              <a:t>LightRec</a:t>
            </a:r>
            <a:r>
              <a:rPr lang="en-US" altLang="zh-TW" sz="3600" dirty="0"/>
              <a:t> :</a:t>
            </a:r>
            <a:r>
              <a:rPr lang="zh-TW" altLang="en-US" sz="3600" dirty="0"/>
              <a:t> </a:t>
            </a:r>
            <a:r>
              <a:rPr lang="en-US" altLang="zh-TW" sz="3600" dirty="0">
                <a:solidFill>
                  <a:srgbClr val="FF0000"/>
                </a:solidFill>
              </a:rPr>
              <a:t>recurrent composite encoding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zh-TW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3200" dirty="0"/>
              <a:t> </a:t>
            </a:r>
            <a:r>
              <a:rPr lang="en-US" altLang="zh-TW" sz="3200" dirty="0">
                <a:solidFill>
                  <a:srgbClr val="FF0000"/>
                </a:solidFill>
              </a:rPr>
              <a:t>Reduce memory consumption of item representation</a:t>
            </a:r>
            <a:r>
              <a:rPr lang="en-US" altLang="zh-TW" sz="3200" dirty="0"/>
              <a:t> by more than 96%.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zh-TW" sz="3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3200" dirty="0"/>
              <a:t> </a:t>
            </a:r>
            <a:r>
              <a:rPr lang="en-US" altLang="zh-TW" sz="3200" dirty="0"/>
              <a:t>27x </a:t>
            </a:r>
            <a:r>
              <a:rPr lang="en-US" altLang="zh-TW" sz="3200" dirty="0">
                <a:solidFill>
                  <a:srgbClr val="FF0000"/>
                </a:solidFill>
              </a:rPr>
              <a:t>speedup</a:t>
            </a:r>
            <a:r>
              <a:rPr lang="zh-TW" altLang="en-US" sz="3200" dirty="0"/>
              <a:t> </a:t>
            </a:r>
            <a:r>
              <a:rPr lang="en-US" altLang="zh-TW" sz="3200" dirty="0"/>
              <a:t>in top-k recommendation.</a:t>
            </a:r>
            <a:endParaRPr lang="en-US" altLang="zh-TW" sz="9600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     </a:t>
            </a:r>
            <a:r>
              <a:rPr lang="en-US" altLang="zh-TW" dirty="0"/>
              <a:t>	</a:t>
            </a:r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pPr>
              <a:buFont typeface="Wingdings" panose="05000000000000000000" pitchFamily="2" charset="2"/>
              <a:buChar char="ü"/>
            </a:pPr>
            <a:endParaRPr lang="en-US" altLang="zh-TW" sz="3200" dirty="0"/>
          </a:p>
          <a:p>
            <a:pPr marL="457200" lvl="1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21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5404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INTRODUCTION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Recommenders System(only ranking) 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3</a:t>
            </a:fld>
            <a:endParaRPr lang="zh-TW" altLang="en-US" sz="2400" dirty="0"/>
          </a:p>
        </p:txBody>
      </p:sp>
      <p:pic>
        <p:nvPicPr>
          <p:cNvPr id="1026" name="Picture 2" descr="How to Build a Recommender System(RS) | by Gaurav Sharma |  DataDrivenInvestor">
            <a:extLst>
              <a:ext uri="{FF2B5EF4-FFF2-40B4-BE49-F238E27FC236}">
                <a16:creationId xmlns:a16="http://schemas.microsoft.com/office/drawing/2014/main" id="{7BC1BC20-E1B9-42D8-BCA5-C535E4137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26" y="1902620"/>
            <a:ext cx="4790630" cy="405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橢圓 2">
            <a:extLst>
              <a:ext uri="{FF2B5EF4-FFF2-40B4-BE49-F238E27FC236}">
                <a16:creationId xmlns:a16="http://schemas.microsoft.com/office/drawing/2014/main" id="{6DD473F4-C4D2-4B7B-A92C-533C0E4A6C7C}"/>
              </a:ext>
            </a:extLst>
          </p:cNvPr>
          <p:cNvSpPr/>
          <p:nvPr/>
        </p:nvSpPr>
        <p:spPr>
          <a:xfrm>
            <a:off x="1493562" y="3013247"/>
            <a:ext cx="921647" cy="5730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C0AA3990-1F46-43C8-AC61-687A8CC4DD24}"/>
              </a:ext>
            </a:extLst>
          </p:cNvPr>
          <p:cNvSpPr/>
          <p:nvPr/>
        </p:nvSpPr>
        <p:spPr>
          <a:xfrm>
            <a:off x="1253390" y="4216228"/>
            <a:ext cx="569952" cy="5730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82DD2D85-D56F-4B4A-ACA4-72DDB801AD69}"/>
              </a:ext>
            </a:extLst>
          </p:cNvPr>
          <p:cNvSpPr/>
          <p:nvPr/>
        </p:nvSpPr>
        <p:spPr>
          <a:xfrm>
            <a:off x="1738200" y="4016512"/>
            <a:ext cx="677010" cy="6804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4654B4AB-3353-4DBD-9B20-4F622931E741}"/>
              </a:ext>
            </a:extLst>
          </p:cNvPr>
          <p:cNvSpPr/>
          <p:nvPr/>
        </p:nvSpPr>
        <p:spPr>
          <a:xfrm>
            <a:off x="2378096" y="4039429"/>
            <a:ext cx="402851" cy="5730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7765D965-CAB3-4861-96B7-7A37D5739F9C}"/>
              </a:ext>
            </a:extLst>
          </p:cNvPr>
          <p:cNvSpPr/>
          <p:nvPr/>
        </p:nvSpPr>
        <p:spPr>
          <a:xfrm>
            <a:off x="2780947" y="3929684"/>
            <a:ext cx="512492" cy="5730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DE324C45-B1D0-484C-A3A0-8F8BF7FB3DD3}"/>
              </a:ext>
            </a:extLst>
          </p:cNvPr>
          <p:cNvSpPr/>
          <p:nvPr/>
        </p:nvSpPr>
        <p:spPr>
          <a:xfrm>
            <a:off x="293234" y="3067844"/>
            <a:ext cx="781152" cy="722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56FF0A33-EDA9-4D99-9296-9237644DE14B}"/>
              </a:ext>
            </a:extLst>
          </p:cNvPr>
          <p:cNvSpPr/>
          <p:nvPr/>
        </p:nvSpPr>
        <p:spPr>
          <a:xfrm>
            <a:off x="397396" y="4260989"/>
            <a:ext cx="792437" cy="7387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936D5C60-2C04-4B58-89FA-3B0EA688256D}"/>
              </a:ext>
            </a:extLst>
          </p:cNvPr>
          <p:cNvSpPr/>
          <p:nvPr/>
        </p:nvSpPr>
        <p:spPr>
          <a:xfrm>
            <a:off x="4251210" y="3128340"/>
            <a:ext cx="921146" cy="10878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AAC85444-C282-46EA-9E2F-BC25BD701B6D}"/>
              </a:ext>
            </a:extLst>
          </p:cNvPr>
          <p:cNvSpPr txBox="1">
            <a:spLocks/>
          </p:cNvSpPr>
          <p:nvPr/>
        </p:nvSpPr>
        <p:spPr>
          <a:xfrm>
            <a:off x="5235913" y="4452898"/>
            <a:ext cx="6778749" cy="2252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>
                <a:solidFill>
                  <a:srgbClr val="FF0000"/>
                </a:solidFill>
              </a:rPr>
              <a:t>Goal→</a:t>
            </a:r>
            <a:r>
              <a:rPr lang="en-US" altLang="zh-TW" sz="3600" b="1" dirty="0">
                <a:solidFill>
                  <a:srgbClr val="00B050"/>
                </a:solidFill>
              </a:rPr>
              <a:t> </a:t>
            </a:r>
            <a:r>
              <a:rPr lang="zh-TW" altLang="en-US" sz="3600" b="1" dirty="0">
                <a:solidFill>
                  <a:srgbClr val="00B050"/>
                </a:solidFill>
              </a:rPr>
              <a:t> </a:t>
            </a:r>
            <a:r>
              <a:rPr lang="en-US" altLang="zh-TW" sz="3600" b="1" dirty="0" err="1">
                <a:solidFill>
                  <a:srgbClr val="FF0000"/>
                </a:solidFill>
              </a:rPr>
              <a:t>LightRec</a:t>
            </a:r>
            <a:endParaRPr lang="en-US" altLang="zh-TW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B050"/>
                </a:solidFill>
              </a:rPr>
              <a:t>Reduces memory cost </a:t>
            </a:r>
            <a:r>
              <a:rPr lang="en-US" altLang="zh-TW" dirty="0"/>
              <a:t>of item representation</a:t>
            </a:r>
            <a:r>
              <a:rPr lang="zh-TW" altLang="en-US" dirty="0"/>
              <a:t> </a:t>
            </a:r>
            <a:r>
              <a:rPr lang="en-US" altLang="zh-TW" dirty="0"/>
              <a:t>&amp; </a:t>
            </a:r>
            <a:r>
              <a:rPr lang="en-US" altLang="zh-TW" dirty="0">
                <a:solidFill>
                  <a:srgbClr val="00B050"/>
                </a:solidFill>
              </a:rPr>
              <a:t>improve efficiency </a:t>
            </a:r>
            <a:r>
              <a:rPr lang="en-US" altLang="zh-TW" dirty="0"/>
              <a:t>for ranking.</a:t>
            </a:r>
          </a:p>
          <a:p>
            <a:pPr marL="514350" indent="-514350">
              <a:buAutoNum type="arabicPeriod"/>
            </a:pPr>
            <a:endParaRPr lang="en-US" altLang="zh-TW" dirty="0"/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1A115156-9556-485C-80B9-FF377A8E72E1}"/>
              </a:ext>
            </a:extLst>
          </p:cNvPr>
          <p:cNvSpPr txBox="1">
            <a:spLocks/>
          </p:cNvSpPr>
          <p:nvPr/>
        </p:nvSpPr>
        <p:spPr>
          <a:xfrm>
            <a:off x="5260848" y="2472462"/>
            <a:ext cx="6417630" cy="1435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/>
              <a:t>In r</a:t>
            </a:r>
            <a:r>
              <a:rPr lang="en-US" altLang="zh-TW" dirty="0">
                <a:cs typeface="Times New Roman" panose="02020603050405020304" pitchFamily="18" charset="0"/>
              </a:rPr>
              <a:t>ecommenders </a:t>
            </a:r>
            <a:r>
              <a:rPr lang="en-US" altLang="zh-TW" dirty="0" err="1">
                <a:cs typeface="Times New Roman" panose="02020603050405020304" pitchFamily="18" charset="0"/>
              </a:rPr>
              <a:t>system,w</a:t>
            </a:r>
            <a:r>
              <a:rPr lang="en-US" altLang="zh-TW" dirty="0" err="1"/>
              <a:t>e</a:t>
            </a:r>
            <a:r>
              <a:rPr lang="en-US" altLang="zh-TW" dirty="0"/>
              <a:t> may have many item to represent!</a:t>
            </a:r>
          </a:p>
          <a:p>
            <a:pPr marL="514350" indent="-514350">
              <a:buAutoNum type="arabicPeriod"/>
            </a:pPr>
            <a:endParaRPr lang="en-US" altLang="zh-TW" dirty="0"/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712C0D33-4AC8-4880-9BCD-45D33334E631}"/>
              </a:ext>
            </a:extLst>
          </p:cNvPr>
          <p:cNvSpPr/>
          <p:nvPr/>
        </p:nvSpPr>
        <p:spPr>
          <a:xfrm>
            <a:off x="3293438" y="3013247"/>
            <a:ext cx="335787" cy="41575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87019F73-8100-4078-A5E7-962120B5457E}"/>
              </a:ext>
            </a:extLst>
          </p:cNvPr>
          <p:cNvSpPr/>
          <p:nvPr/>
        </p:nvSpPr>
        <p:spPr>
          <a:xfrm>
            <a:off x="3203987" y="3582903"/>
            <a:ext cx="338414" cy="41575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14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28CE938-3E0E-4C78-9A4A-06CDC00719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541"/>
          <a:stretch/>
        </p:blipFill>
        <p:spPr>
          <a:xfrm>
            <a:off x="6000848" y="1404834"/>
            <a:ext cx="5814922" cy="48453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INTRODUCTION </a:t>
            </a:r>
            <a:r>
              <a:rPr lang="en-US" altLang="zh-TW" sz="2400" b="1" dirty="0">
                <a:solidFill>
                  <a:srgbClr val="00B050"/>
                </a:solidFill>
              </a:rPr>
              <a:t>Backbone of </a:t>
            </a:r>
            <a:r>
              <a:rPr lang="en-US" altLang="zh-TW" sz="2400" b="1" dirty="0" err="1">
                <a:solidFill>
                  <a:srgbClr val="00B050"/>
                </a:solidFill>
              </a:rPr>
              <a:t>LightRec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4</a:t>
            </a:fld>
            <a:endParaRPr lang="zh-TW" altLang="en-US" sz="2400" dirty="0"/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E29547C1-4FC3-4BB2-B57C-ABD96435920F}"/>
              </a:ext>
            </a:extLst>
          </p:cNvPr>
          <p:cNvSpPr txBox="1">
            <a:spLocks/>
          </p:cNvSpPr>
          <p:nvPr/>
        </p:nvSpPr>
        <p:spPr>
          <a:xfrm>
            <a:off x="652673" y="1524103"/>
            <a:ext cx="5814922" cy="4193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>
                <a:solidFill>
                  <a:srgbClr val="00B050"/>
                </a:solidFill>
              </a:rPr>
              <a:t>4</a:t>
            </a:r>
            <a:r>
              <a:rPr lang="zh-TW" altLang="en-US" b="1" dirty="0">
                <a:solidFill>
                  <a:srgbClr val="00B050"/>
                </a:solidFill>
              </a:rPr>
              <a:t> </a:t>
            </a:r>
            <a:r>
              <a:rPr lang="en-US" altLang="zh-TW" b="1" dirty="0">
                <a:solidFill>
                  <a:srgbClr val="00B050"/>
                </a:solidFill>
              </a:rPr>
              <a:t>codewords</a:t>
            </a:r>
            <a:r>
              <a:rPr lang="zh-TW" altLang="en-US" b="1" dirty="0">
                <a:solidFill>
                  <a:srgbClr val="00B050"/>
                </a:solidFill>
              </a:rPr>
              <a:t> </a:t>
            </a:r>
            <a:r>
              <a:rPr lang="en-US" altLang="zh-TW" b="1" dirty="0">
                <a:solidFill>
                  <a:srgbClr val="00B050"/>
                </a:solidFill>
              </a:rPr>
              <a:t>in each of 4</a:t>
            </a:r>
            <a:r>
              <a:rPr lang="zh-TW" altLang="en-US" b="1" dirty="0">
                <a:solidFill>
                  <a:srgbClr val="00B050"/>
                </a:solidFill>
              </a:rPr>
              <a:t> </a:t>
            </a:r>
            <a:r>
              <a:rPr lang="en-US" altLang="zh-TW" b="1" dirty="0">
                <a:solidFill>
                  <a:srgbClr val="00B050"/>
                </a:solidFill>
              </a:rPr>
              <a:t>codebooks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/>
              <a:t>codeword: </a:t>
            </a:r>
          </a:p>
          <a:p>
            <a:pPr marL="0" indent="0">
              <a:buNone/>
            </a:pPr>
            <a:r>
              <a:rPr lang="en-US" altLang="zh-TW" dirty="0"/>
              <a:t>Binary indicator for item representation.</a:t>
            </a:r>
          </a:p>
          <a:p>
            <a:pPr marL="0" indent="0">
              <a:buNone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TW" dirty="0"/>
              <a:t>codebook: </a:t>
            </a:r>
          </a:p>
          <a:p>
            <a:pPr marL="0" indent="0">
              <a:buNone/>
            </a:pPr>
            <a:r>
              <a:rPr lang="en-US" altLang="zh-TW" dirty="0"/>
              <a:t>Learn diversified information </a:t>
            </a:r>
          </a:p>
          <a:p>
            <a:pPr marL="0" indent="0">
              <a:buNone/>
            </a:pPr>
            <a:r>
              <a:rPr lang="en-US" altLang="zh-TW" dirty="0"/>
              <a:t>between any 2 codebooks.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407600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OUTLINE</a:t>
            </a:r>
            <a:endParaRPr lang="zh-TW" altLang="en-US" sz="44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8786" y="2413772"/>
            <a:ext cx="3169919" cy="3251531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sz="3200" dirty="0"/>
              <a:t>Method</a:t>
            </a:r>
            <a:endParaRPr lang="en-US" altLang="zh-TW" sz="32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pPr>
              <a:buClrTx/>
              <a:buFont typeface="Wingdings" panose="05000000000000000000" pitchFamily="2" charset="2"/>
              <a:buChar char="l"/>
            </a:pPr>
            <a:r>
              <a:rPr lang="en-US" altLang="zh-TW" sz="3200" dirty="0">
                <a:solidFill>
                  <a:schemeClr val="bg1">
                    <a:lumMod val="75000"/>
                  </a:schemeClr>
                </a:solidFill>
              </a:rPr>
              <a:t>Conclusion</a:t>
            </a:r>
            <a:endParaRPr lang="zh-TW" alt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2C75-CA2E-49C2-9FD4-CF4B51906EA3}" type="slidenum">
              <a:rPr lang="zh-TW" altLang="en-US" sz="2400" smtClean="0"/>
              <a:t>5</a:t>
            </a:fld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306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789F0843-C52D-4F5F-BDB3-98E22141F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7931"/>
            <a:ext cx="12192000" cy="4451629"/>
          </a:xfrm>
          <a:prstGeom prst="rect">
            <a:avLst/>
          </a:prstGeom>
        </p:spPr>
      </p:pic>
      <p:sp>
        <p:nvSpPr>
          <p:cNvPr id="28" name="標題 1">
            <a:extLst>
              <a:ext uri="{FF2B5EF4-FFF2-40B4-BE49-F238E27FC236}">
                <a16:creationId xmlns:a16="http://schemas.microsoft.com/office/drawing/2014/main" id="{A6F069CA-393F-4AE7-BD07-06FCFBA8493D}"/>
              </a:ext>
            </a:extLst>
          </p:cNvPr>
          <p:cNvSpPr txBox="1">
            <a:spLocks/>
          </p:cNvSpPr>
          <p:nvPr/>
        </p:nvSpPr>
        <p:spPr>
          <a:xfrm>
            <a:off x="838200" y="3852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>
                <a:solidFill>
                  <a:srgbClr val="0070C0"/>
                </a:solidFill>
              </a:rPr>
              <a:t>FRAMEWORK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0" name="投影片編號版面配置區 3">
            <a:extLst>
              <a:ext uri="{FF2B5EF4-FFF2-40B4-BE49-F238E27FC236}">
                <a16:creationId xmlns:a16="http://schemas.microsoft.com/office/drawing/2014/main" id="{E61FC2A6-B5A8-4C4E-8952-FAE3CB25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6</a:t>
            </a:fld>
            <a:endParaRPr lang="zh-TW" altLang="en-US" sz="24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64831A6-2FC1-4F14-AAA4-BCD8A01E6066}"/>
              </a:ext>
            </a:extLst>
          </p:cNvPr>
          <p:cNvSpPr/>
          <p:nvPr/>
        </p:nvSpPr>
        <p:spPr>
          <a:xfrm>
            <a:off x="1544934" y="4279331"/>
            <a:ext cx="2073464" cy="124726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AD04ABB-1C28-4D0B-998B-8E0B30465A8C}"/>
              </a:ext>
            </a:extLst>
          </p:cNvPr>
          <p:cNvSpPr/>
          <p:nvPr/>
        </p:nvSpPr>
        <p:spPr>
          <a:xfrm>
            <a:off x="3774829" y="1939332"/>
            <a:ext cx="8260739" cy="377818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61AFC3D-CF53-40AC-9484-5C56548C3135}"/>
              </a:ext>
            </a:extLst>
          </p:cNvPr>
          <p:cNvSpPr/>
          <p:nvPr/>
        </p:nvSpPr>
        <p:spPr>
          <a:xfrm>
            <a:off x="156432" y="2371411"/>
            <a:ext cx="3461966" cy="1185705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1D547C5-A1D1-45CF-AA7F-52758C824ECD}"/>
              </a:ext>
            </a:extLst>
          </p:cNvPr>
          <p:cNvSpPr/>
          <p:nvPr/>
        </p:nvSpPr>
        <p:spPr>
          <a:xfrm>
            <a:off x="1544934" y="3657599"/>
            <a:ext cx="2073463" cy="52124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D091B1F-FB78-4440-A2EF-80B314D414BC}"/>
              </a:ext>
            </a:extLst>
          </p:cNvPr>
          <p:cNvSpPr/>
          <p:nvPr/>
        </p:nvSpPr>
        <p:spPr>
          <a:xfrm>
            <a:off x="114563" y="3657599"/>
            <a:ext cx="1273939" cy="186899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976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Initial representation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7</a:t>
            </a:fld>
            <a:endParaRPr lang="zh-TW" altLang="en-US" sz="2400" dirty="0"/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9F9D402E-79C3-4340-9D02-D3623E7243A7}"/>
              </a:ext>
            </a:extLst>
          </p:cNvPr>
          <p:cNvSpPr txBox="1">
            <a:spLocks/>
          </p:cNvSpPr>
          <p:nvPr/>
        </p:nvSpPr>
        <p:spPr>
          <a:xfrm>
            <a:off x="838196" y="1619092"/>
            <a:ext cx="7610065" cy="1054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3200" b="1" dirty="0">
                <a:solidFill>
                  <a:srgbClr val="00B050"/>
                </a:solidFill>
                <a:cs typeface="Times New Roman" panose="02020603050405020304" pitchFamily="18" charset="0"/>
              </a:rPr>
              <a:t>Input</a:t>
            </a:r>
            <a:r>
              <a:rPr lang="en-US" altLang="zh-TW" sz="3200" b="1" dirty="0"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cs typeface="Times New Roman" panose="02020603050405020304" pitchFamily="18" charset="0"/>
              </a:rPr>
              <a:t>: user id &amp; item id (user-item review).</a:t>
            </a:r>
          </a:p>
          <a:p>
            <a:pPr marL="0" indent="0">
              <a:buNone/>
            </a:pPr>
            <a:endParaRPr lang="en-US" altLang="zh-TW" sz="28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endParaRPr lang="en-US" altLang="zh-TW" sz="28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US" altLang="zh-TW" sz="60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570C00D7-20F6-46F2-B70F-99279F4D87D7}"/>
              </a:ext>
            </a:extLst>
          </p:cNvPr>
          <p:cNvSpPr txBox="1">
            <a:spLocks/>
          </p:cNvSpPr>
          <p:nvPr/>
        </p:nvSpPr>
        <p:spPr>
          <a:xfrm>
            <a:off x="810422" y="2801721"/>
            <a:ext cx="7637837" cy="1561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b="1" dirty="0">
                <a:cs typeface="Times New Roman" panose="02020603050405020304" pitchFamily="18" charset="0"/>
              </a:rPr>
              <a:t>User Encoding &amp; Item Encoding </a:t>
            </a:r>
            <a:r>
              <a:rPr lang="en-US" altLang="zh-TW" dirty="0"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altLang="zh-TW" sz="2800" dirty="0"/>
              <a:t>simple embedding module</a:t>
            </a:r>
            <a:endParaRPr lang="en-US" altLang="zh-TW" sz="28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en-US" altLang="zh-TW" sz="60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EEF35291-885C-4366-8CB7-824BEDF8791A}"/>
              </a:ext>
            </a:extLst>
          </p:cNvPr>
          <p:cNvSpPr txBox="1">
            <a:spLocks/>
          </p:cNvSpPr>
          <p:nvPr/>
        </p:nvSpPr>
        <p:spPr>
          <a:xfrm>
            <a:off x="838196" y="4363151"/>
            <a:ext cx="7637837" cy="1561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cs typeface="Times New Roman" panose="02020603050405020304" pitchFamily="18" charset="0"/>
              </a:rPr>
              <a:t>User representation MLP: </a:t>
            </a:r>
          </a:p>
          <a:p>
            <a:pPr lvl="1"/>
            <a:r>
              <a:rPr lang="en-US" altLang="zh-TW" sz="2800" dirty="0"/>
              <a:t>To learn distinct user representations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B6423D1F-DBC8-487C-8922-AD07377477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937" r="69918" b="7681"/>
          <a:stretch/>
        </p:blipFill>
        <p:spPr>
          <a:xfrm>
            <a:off x="8019151" y="2616141"/>
            <a:ext cx="3964776" cy="2183952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FD7F5559-4DB2-45AF-B0ED-CBB45833DE86}"/>
              </a:ext>
            </a:extLst>
          </p:cNvPr>
          <p:cNvSpPr/>
          <p:nvPr/>
        </p:nvSpPr>
        <p:spPr>
          <a:xfrm>
            <a:off x="9681362" y="2618062"/>
            <a:ext cx="2302565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29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C508F4EA-0A46-43AB-BC2B-3D9381F9E5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937" r="69918" b="7681"/>
          <a:stretch/>
        </p:blipFill>
        <p:spPr>
          <a:xfrm>
            <a:off x="8019151" y="2616141"/>
            <a:ext cx="3964776" cy="2183952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</a:t>
            </a:r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2400" b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representd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 to codewords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8</a:t>
            </a:fld>
            <a:endParaRPr lang="zh-TW" altLang="en-US" sz="2400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36E8238-850A-4808-B20A-B2955153BEFE}"/>
              </a:ext>
            </a:extLst>
          </p:cNvPr>
          <p:cNvSpPr/>
          <p:nvPr/>
        </p:nvSpPr>
        <p:spPr>
          <a:xfrm>
            <a:off x="9681362" y="2618062"/>
            <a:ext cx="2302565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C708DB0F-4EC6-452F-9E7C-37E548FE9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388" y="1690688"/>
            <a:ext cx="5790476" cy="119047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7FB049F1-EBA8-4D5D-BE5F-53CE131842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1197" y="3648048"/>
            <a:ext cx="4361905" cy="1133333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597D76-EC21-4388-B349-8518C6B04095}"/>
              </a:ext>
            </a:extLst>
          </p:cNvPr>
          <p:cNvSpPr/>
          <p:nvPr/>
        </p:nvSpPr>
        <p:spPr>
          <a:xfrm>
            <a:off x="5705061" y="1993177"/>
            <a:ext cx="1242391" cy="581058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57AF184-0741-4A30-A946-52E3ADE51185}"/>
              </a:ext>
            </a:extLst>
          </p:cNvPr>
          <p:cNvSpPr txBox="1"/>
          <p:nvPr/>
        </p:nvSpPr>
        <p:spPr>
          <a:xfrm>
            <a:off x="5253764" y="2616141"/>
            <a:ext cx="240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00B0F0"/>
                </a:solidFill>
              </a:rPr>
              <a:t>Similarity function</a:t>
            </a:r>
            <a:endParaRPr lang="zh-TW" altLang="en-US" sz="2000" b="1" dirty="0">
              <a:solidFill>
                <a:srgbClr val="00B0F0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B07F37B-B730-439A-8382-59AB589C8D1E}"/>
              </a:ext>
            </a:extLst>
          </p:cNvPr>
          <p:cNvSpPr/>
          <p:nvPr/>
        </p:nvSpPr>
        <p:spPr>
          <a:xfrm>
            <a:off x="1301197" y="1686037"/>
            <a:ext cx="1919081" cy="11904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67C6CF4-3748-4B2D-B3DC-97CEF0A4A8F4}"/>
              </a:ext>
            </a:extLst>
          </p:cNvPr>
          <p:cNvSpPr txBox="1"/>
          <p:nvPr/>
        </p:nvSpPr>
        <p:spPr>
          <a:xfrm>
            <a:off x="732786" y="3028890"/>
            <a:ext cx="559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Find the most similar codeword of each codebook 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514324F-65FB-4074-A908-377DAF76AF62}"/>
              </a:ext>
            </a:extLst>
          </p:cNvPr>
          <p:cNvSpPr txBox="1"/>
          <p:nvPr/>
        </p:nvSpPr>
        <p:spPr>
          <a:xfrm>
            <a:off x="732786" y="4567147"/>
            <a:ext cx="2208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relevance score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1A8CD02-7371-4AEC-A281-C46DDDB2B21C}"/>
              </a:ext>
            </a:extLst>
          </p:cNvPr>
          <p:cNvSpPr/>
          <p:nvPr/>
        </p:nvSpPr>
        <p:spPr>
          <a:xfrm>
            <a:off x="1301197" y="3965822"/>
            <a:ext cx="646873" cy="43721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139492DC-0793-4247-A640-641054D585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8966" y="5259098"/>
            <a:ext cx="5752381" cy="102857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DC5D2061-4E46-46B5-8178-3471DA18B03E}"/>
              </a:ext>
            </a:extLst>
          </p:cNvPr>
          <p:cNvSpPr txBox="1"/>
          <p:nvPr/>
        </p:nvSpPr>
        <p:spPr>
          <a:xfrm>
            <a:off x="685414" y="5511774"/>
            <a:ext cx="559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TW" sz="2800" b="1" dirty="0"/>
              <a:t>Loss (BPR loss):</a:t>
            </a:r>
            <a:endParaRPr lang="zh-TW" altLang="en-US" sz="2800" b="1" dirty="0"/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E6A10335-7EA5-4DD0-AC41-E1FA42475F85}"/>
              </a:ext>
            </a:extLst>
          </p:cNvPr>
          <p:cNvCxnSpPr>
            <a:cxnSpLocks/>
          </p:cNvCxnSpPr>
          <p:nvPr/>
        </p:nvCxnSpPr>
        <p:spPr>
          <a:xfrm flipV="1">
            <a:off x="7092864" y="1762771"/>
            <a:ext cx="252153" cy="34001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圖片 21">
            <a:extLst>
              <a:ext uri="{FF2B5EF4-FFF2-40B4-BE49-F238E27FC236}">
                <a16:creationId xmlns:a16="http://schemas.microsoft.com/office/drawing/2014/main" id="{6DF6D915-6776-416C-8BDB-E5A411482A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6256" y="1049328"/>
            <a:ext cx="5446644" cy="580952"/>
          </a:xfrm>
          <a:prstGeom prst="rect">
            <a:avLst/>
          </a:prstGeom>
          <a:ln w="19050">
            <a:noFill/>
          </a:ln>
        </p:spPr>
      </p:pic>
      <p:sp>
        <p:nvSpPr>
          <p:cNvPr id="23" name="文字方塊 22">
            <a:extLst>
              <a:ext uri="{FF2B5EF4-FFF2-40B4-BE49-F238E27FC236}">
                <a16:creationId xmlns:a16="http://schemas.microsoft.com/office/drawing/2014/main" id="{B84413E0-C90F-4277-8A8A-0698C3F2E54D}"/>
              </a:ext>
            </a:extLst>
          </p:cNvPr>
          <p:cNvSpPr txBox="1"/>
          <p:nvPr/>
        </p:nvSpPr>
        <p:spPr>
          <a:xfrm>
            <a:off x="9577647" y="1749583"/>
            <a:ext cx="240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00B0F0"/>
                </a:solidFill>
              </a:rPr>
              <a:t>Inner product</a:t>
            </a:r>
            <a:endParaRPr lang="zh-TW" altLang="en-US" sz="2000" b="1" dirty="0">
              <a:solidFill>
                <a:srgbClr val="00B0F0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F631AD5-35F2-4EF1-8FC0-267586983C30}"/>
              </a:ext>
            </a:extLst>
          </p:cNvPr>
          <p:cNvSpPr/>
          <p:nvPr/>
        </p:nvSpPr>
        <p:spPr>
          <a:xfrm>
            <a:off x="9352722" y="951629"/>
            <a:ext cx="999820" cy="743508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F60E961-9197-43DA-B948-2F03CDAFBB7D}"/>
              </a:ext>
            </a:extLst>
          </p:cNvPr>
          <p:cNvSpPr/>
          <p:nvPr/>
        </p:nvSpPr>
        <p:spPr>
          <a:xfrm>
            <a:off x="10684565" y="949101"/>
            <a:ext cx="1088335" cy="743508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42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標題 1">
            <a:extLst>
              <a:ext uri="{FF2B5EF4-FFF2-40B4-BE49-F238E27FC236}">
                <a16:creationId xmlns:a16="http://schemas.microsoft.com/office/drawing/2014/main" id="{7815D535-4140-48D8-B57D-F6FE9A1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400" b="1" dirty="0">
                <a:solidFill>
                  <a:srgbClr val="0070C0"/>
                </a:solidFill>
                <a:cs typeface="Times New Roman" panose="02020603050405020304" pitchFamily="18" charset="0"/>
              </a:rPr>
              <a:t>METHOD </a:t>
            </a:r>
            <a:r>
              <a:rPr lang="en-US" altLang="zh-TW" b="1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solidFill>
                  <a:srgbClr val="00B050"/>
                </a:solidFill>
                <a:cs typeface="Times New Roman" panose="02020603050405020304" pitchFamily="18" charset="0"/>
              </a:rPr>
              <a:t>back-propagation</a:t>
            </a:r>
            <a:endParaRPr lang="zh-TW" altLang="en-US" sz="24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C8CD4E2C-6A79-48A9-B997-C0FF0E84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0F82C75-CA2E-49C2-9FD4-CF4B51906EA3}" type="slidenum">
              <a:rPr lang="zh-TW" altLang="en-US" sz="2400" smtClean="0"/>
              <a:t>9</a:t>
            </a:fld>
            <a:endParaRPr lang="zh-TW" altLang="en-US" sz="2400" dirty="0"/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361AF937-B613-4EB1-8E49-8D5ABBDF8B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937" r="69918" b="7681"/>
          <a:stretch/>
        </p:blipFill>
        <p:spPr>
          <a:xfrm>
            <a:off x="8019151" y="2616141"/>
            <a:ext cx="3964776" cy="2183952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26" name="矩形 25">
            <a:extLst>
              <a:ext uri="{FF2B5EF4-FFF2-40B4-BE49-F238E27FC236}">
                <a16:creationId xmlns:a16="http://schemas.microsoft.com/office/drawing/2014/main" id="{EB84879C-FB8D-41C8-957F-CA74BC3AA064}"/>
              </a:ext>
            </a:extLst>
          </p:cNvPr>
          <p:cNvSpPr/>
          <p:nvPr/>
        </p:nvSpPr>
        <p:spPr>
          <a:xfrm>
            <a:off x="9681362" y="2618062"/>
            <a:ext cx="2302565" cy="68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7" name="圖片 26">
            <a:extLst>
              <a:ext uri="{FF2B5EF4-FFF2-40B4-BE49-F238E27FC236}">
                <a16:creationId xmlns:a16="http://schemas.microsoft.com/office/drawing/2014/main" id="{4B72BF4C-DC05-474C-9714-21300CC50F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972" y="1954273"/>
            <a:ext cx="5276190" cy="895238"/>
          </a:xfrm>
          <a:prstGeom prst="rect">
            <a:avLst/>
          </a:prstGeom>
        </p:spPr>
      </p:pic>
      <p:pic>
        <p:nvPicPr>
          <p:cNvPr id="28" name="圖片 27">
            <a:extLst>
              <a:ext uri="{FF2B5EF4-FFF2-40B4-BE49-F238E27FC236}">
                <a16:creationId xmlns:a16="http://schemas.microsoft.com/office/drawing/2014/main" id="{BBD10EBA-8FF0-4558-AA4F-46E1AFFC63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930981"/>
            <a:ext cx="4466667" cy="600000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0ACAB7FA-6ADA-484A-8D01-26A632A8A951}"/>
              </a:ext>
            </a:extLst>
          </p:cNvPr>
          <p:cNvSpPr txBox="1"/>
          <p:nvPr/>
        </p:nvSpPr>
        <p:spPr>
          <a:xfrm>
            <a:off x="712907" y="2824145"/>
            <a:ext cx="2209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>
                <a:solidFill>
                  <a:srgbClr val="00B050"/>
                </a:solidFill>
              </a:rPr>
              <a:t>e</a:t>
            </a:r>
            <a:r>
              <a:rPr lang="en-US" altLang="zh-TW" sz="2400" baseline="-25000" dirty="0" err="1">
                <a:solidFill>
                  <a:srgbClr val="00B050"/>
                </a:solidFill>
              </a:rPr>
              <a:t>i</a:t>
            </a:r>
            <a:r>
              <a:rPr lang="en-US" altLang="zh-TW" sz="2400" baseline="-25000" dirty="0">
                <a:solidFill>
                  <a:srgbClr val="00B050"/>
                </a:solidFill>
              </a:rPr>
              <a:t> </a:t>
            </a:r>
            <a:r>
              <a:rPr lang="en-US" altLang="zh-TW" sz="2400" dirty="0">
                <a:solidFill>
                  <a:srgbClr val="00B050"/>
                </a:solidFill>
              </a:rPr>
              <a:t>= one-hot(</a:t>
            </a:r>
            <a:r>
              <a:rPr lang="en-US" altLang="zh-TW" sz="2400" dirty="0" err="1">
                <a:solidFill>
                  <a:srgbClr val="00B050"/>
                </a:solidFill>
              </a:rPr>
              <a:t>w</a:t>
            </a:r>
            <a:r>
              <a:rPr lang="en-US" altLang="zh-TW" sz="2400" baseline="-25000" dirty="0" err="1">
                <a:solidFill>
                  <a:srgbClr val="00B050"/>
                </a:solidFill>
              </a:rPr>
              <a:t>i</a:t>
            </a:r>
            <a:r>
              <a:rPr lang="en-US" altLang="zh-TW" sz="2400" dirty="0">
                <a:solidFill>
                  <a:srgbClr val="00B050"/>
                </a:solidFill>
              </a:rPr>
              <a:t> )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7F3E4A8-34EB-459E-8806-3ECB72D1D00E}"/>
              </a:ext>
            </a:extLst>
          </p:cNvPr>
          <p:cNvSpPr/>
          <p:nvPr/>
        </p:nvSpPr>
        <p:spPr>
          <a:xfrm>
            <a:off x="935972" y="2095334"/>
            <a:ext cx="853071" cy="62798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0CC55843-89AA-4844-AE38-50774629175C}"/>
              </a:ext>
            </a:extLst>
          </p:cNvPr>
          <p:cNvSpPr/>
          <p:nvPr/>
        </p:nvSpPr>
        <p:spPr>
          <a:xfrm>
            <a:off x="5475686" y="1985126"/>
            <a:ext cx="249253" cy="3605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2E1BC60C-8B42-411D-A456-2101DDCB1F7F}"/>
              </a:ext>
            </a:extLst>
          </p:cNvPr>
          <p:cNvSpPr/>
          <p:nvPr/>
        </p:nvSpPr>
        <p:spPr>
          <a:xfrm>
            <a:off x="5846747" y="2476888"/>
            <a:ext cx="249253" cy="3605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8DDA6389-CF55-4615-96D1-9275A320F686}"/>
              </a:ext>
            </a:extLst>
          </p:cNvPr>
          <p:cNvSpPr txBox="1"/>
          <p:nvPr/>
        </p:nvSpPr>
        <p:spPr>
          <a:xfrm>
            <a:off x="4009946" y="2898347"/>
            <a:ext cx="2921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temperature T</a:t>
            </a:r>
            <a:r>
              <a:rPr lang="zh-TW" altLang="en-US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=</a:t>
            </a:r>
            <a:r>
              <a:rPr lang="zh-TW" altLang="en-US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0.9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9376</TotalTime>
  <Words>655</Words>
  <Application>Microsoft Office PowerPoint</Application>
  <PresentationFormat>寬螢幕</PresentationFormat>
  <Paragraphs>144</Paragraphs>
  <Slides>21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LightRec: A Memory and Search-Efficient  Recommenders System</vt:lpstr>
      <vt:lpstr>OUTLINE</vt:lpstr>
      <vt:lpstr>INTRODUCTION Recommenders System(only ranking) </vt:lpstr>
      <vt:lpstr>INTRODUCTION Backbone of LightRec</vt:lpstr>
      <vt:lpstr>OUTLINE</vt:lpstr>
      <vt:lpstr>PowerPoint 簡報</vt:lpstr>
      <vt:lpstr>METHOD  Initial representation</vt:lpstr>
      <vt:lpstr>METHOD  representd to codewords</vt:lpstr>
      <vt:lpstr>METHOD  back-propagation</vt:lpstr>
      <vt:lpstr>PowerPoint 簡報</vt:lpstr>
      <vt:lpstr>METHOD  Recurrent Composite Encoding</vt:lpstr>
      <vt:lpstr>PowerPoint 簡報</vt:lpstr>
      <vt:lpstr>METHOD  Knowledge Distillation</vt:lpstr>
      <vt:lpstr>OUTLINE</vt:lpstr>
      <vt:lpstr>EXPERIMENT DataSets</vt:lpstr>
      <vt:lpstr>EXPERIMENT Comparison with Baselines</vt:lpstr>
      <vt:lpstr>EXPERIMENT Effectiveness of Side Textual Information</vt:lpstr>
      <vt:lpstr>EXPERIMENT Effectiveness Study</vt:lpstr>
      <vt:lpstr>EXPERIMENT Search Efficiency</vt:lpstr>
      <vt:lpstr>OUTLINE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Spirits</dc:creator>
  <cp:lastModifiedBy>pc</cp:lastModifiedBy>
  <cp:revision>625</cp:revision>
  <dcterms:created xsi:type="dcterms:W3CDTF">2019-11-20T15:31:16Z</dcterms:created>
  <dcterms:modified xsi:type="dcterms:W3CDTF">2021-03-22T01:10:09Z</dcterms:modified>
</cp:coreProperties>
</file>